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57" r:id="rId6"/>
    <p:sldId id="493" r:id="rId7"/>
    <p:sldId id="413" r:id="rId8"/>
    <p:sldId id="414" r:id="rId9"/>
    <p:sldId id="416" r:id="rId10"/>
    <p:sldId id="486" r:id="rId11"/>
    <p:sldId id="418" r:id="rId12"/>
    <p:sldId id="448" r:id="rId13"/>
    <p:sldId id="415" r:id="rId14"/>
    <p:sldId id="421" r:id="rId15"/>
    <p:sldId id="447" r:id="rId16"/>
    <p:sldId id="422" r:id="rId17"/>
    <p:sldId id="462" r:id="rId18"/>
    <p:sldId id="469" r:id="rId19"/>
    <p:sldId id="423" r:id="rId20"/>
    <p:sldId id="445" r:id="rId21"/>
    <p:sldId id="446" r:id="rId22"/>
    <p:sldId id="474" r:id="rId23"/>
    <p:sldId id="471" r:id="rId24"/>
    <p:sldId id="449" r:id="rId25"/>
    <p:sldId id="477" r:id="rId26"/>
    <p:sldId id="481" r:id="rId27"/>
    <p:sldId id="450" r:id="rId28"/>
    <p:sldId id="489" r:id="rId29"/>
    <p:sldId id="490" r:id="rId30"/>
    <p:sldId id="491" r:id="rId31"/>
    <p:sldId id="492" r:id="rId32"/>
    <p:sldId id="483" r:id="rId33"/>
    <p:sldId id="488" r:id="rId34"/>
    <p:sldId id="460" r:id="rId35"/>
    <p:sldId id="259" r:id="rId3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min Čičak" initials="AČ" lastIdx="3" clrIdx="0">
    <p:extLst>
      <p:ext uri="{19B8F6BF-5375-455C-9EA6-DF929625EA0E}">
        <p15:presenceInfo xmlns:p15="http://schemas.microsoft.com/office/powerpoint/2012/main" userId="S::armin.c@logosoft.ba::535194e6-3227-454e-994b-88d54d2061b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1315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235B7A-8707-4FCE-846C-C6EC48A4E668}" v="21" dt="2020-09-24T07:48:45.0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9347" autoAdjust="0"/>
  </p:normalViewPr>
  <p:slideViewPr>
    <p:cSldViewPr snapToGrid="0" showGuides="1">
      <p:cViewPr varScale="1">
        <p:scale>
          <a:sx n="76" d="100"/>
          <a:sy n="76" d="100"/>
        </p:scale>
        <p:origin x="564" y="90"/>
      </p:cViewPr>
      <p:guideLst>
        <p:guide orient="horz" pos="2160"/>
        <p:guide pos="3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512369-081E-4D14-86D0-9655C176409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F1F6E-4A3B-4843-86EF-A9B4216E1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32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F1F6E-4A3B-4843-86EF-A9B4216E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630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kumimoji="0" lang="de-DE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F1F6E-4A3B-4843-86EF-A9B4216E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6364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kumimoji="0" lang="de-DE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F1F6E-4A3B-4843-86EF-A9B4216E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151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kumimoji="0" lang="de-DE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F1F6E-4A3B-4843-86EF-A9B4216E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245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kumimoji="0" lang="de-DE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F1F6E-4A3B-4843-86EF-A9B4216E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318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kumimoji="0" lang="de-DE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F1F6E-4A3B-4843-86EF-A9B4216E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1609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lang="pl-PL" sz="28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F1F6E-4A3B-4843-86EF-A9B4216E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999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/>
              <a:buChar char="•"/>
              <a:tabLst/>
              <a:defRPr/>
            </a:pPr>
            <a:endParaRPr kumimoji="0" lang="de-AT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/>
              <a:buChar char="•"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RDBMS </a:t>
            </a:r>
            <a:r>
              <a:rPr kumimoji="0" lang="sr-Latn-R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vendori </a:t>
            </a: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gotovo da ne podržavaju alate za dizajn (SQL Server npr.)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/>
              <a:buChar char="•"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Agile</a:t>
            </a:r>
            <a:endParaRPr kumimoji="0" lang="sr-Latn-R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brt mora da završimo do srede, nemamo kad da razmatramo sva ta pitanja, posle ćemo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/>
              <a:buChar char="•"/>
              <a:tabLst/>
              <a:defRPr/>
            </a:pP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Ljudi ne arhiviraju podatke, sve </a:t>
            </a:r>
            <a:r>
              <a:rPr kumimoji="0" lang="sr-Latn-R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je</a:t>
            </a: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 u glavn</a:t>
            </a:r>
            <a:r>
              <a:rPr kumimoji="0" lang="sr-Latn-R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oj</a:t>
            </a:r>
            <a:r>
              <a:rPr kumimoji="0" lang="sv-S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 </a:t>
            </a:r>
            <a:r>
              <a:rPr kumimoji="0" lang="sr-Latn-R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bazi</a:t>
            </a:r>
            <a:endParaRPr kumimoji="0" lang="sv-S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v-S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baza raste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i</a:t>
            </a:r>
            <a:r>
              <a:rPr kumimoji="0" lang="sv-S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ndeksiraš stare podatke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č</a:t>
            </a:r>
            <a:r>
              <a:rPr kumimoji="0" lang="sv-S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itaš više nego što ti treba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sr-Latn-R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u</a:t>
            </a:r>
            <a:r>
              <a:rPr kumimoji="0" lang="sv-SE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 memoriji budu i podaci koji ti ne trebaju</a:t>
            </a:r>
            <a:endParaRPr kumimoji="0" lang="sr-Latn-R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r-Latn-R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/>
              <a:buChar char="•"/>
              <a:tabLst/>
              <a:defRPr/>
            </a:pPr>
            <a:r>
              <a:rPr kumimoji="0" lang="sr-Latn-R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Koristan link: http://www.databaseanswers.org/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F1F6E-4A3B-4843-86EF-A9B4216E13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06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F1F6E-4A3B-4843-86EF-A9B4216E13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6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Implementacija poslovne logike počinje sa CREATE TABLE 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Odvojite dovoljno vremena prilikom analize zahteva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Razmišljajte o podacima: procena količine podataka, koliko će se i kako menjati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Uveriti biznis stranu da je to bitno, da treba vremena i da je to investicija u skalabilnost i stabilnost projekta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2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Ozbiljne promene i ridizajn su skupe, dugotrajne, neretko i mučne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2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F1F6E-4A3B-4843-86EF-A9B4216E13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20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F1F6E-4A3B-4843-86EF-A9B4216E13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80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/>
              <a:buChar char="•"/>
              <a:tabLst/>
              <a:defRPr/>
            </a:pPr>
            <a:endParaRPr kumimoji="0" lang="de-AT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Izaberite namanji tip podatka koji je dovoljan da pokrije potrebni domen</a:t>
            </a: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endParaRPr lang="sr-Latn-RS" sz="28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r>
              <a:rPr lang="sv-SE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Ako izabereš robusniji tip podataka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sv-SE" sz="26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Potrebno je više prostora na disku na serveru i kopijama, bekap je sporiji...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sv-SE" sz="26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SQL Server mora da učita vise stranica za isti rezultat</a:t>
            </a: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endParaRPr lang="sv-SE" sz="28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r>
              <a:rPr lang="sv-SE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Izaberi DATE tip podatka, ako nije potrebna preciznost u satima ili minutima</a:t>
            </a: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endParaRPr lang="sv-SE" sz="28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r>
              <a:rPr lang="sv-SE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Promene tipa podataka su veoma skupe, teško se prodaju, a uglavnom niko nije zainteresovan da za njih plati</a:t>
            </a:r>
            <a:endParaRPr lang="sr-Latn-RS" sz="26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F1F6E-4A3B-4843-86EF-A9B4216E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303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/>
              <a:buChar char="•"/>
              <a:tabLst/>
              <a:defRPr/>
            </a:pPr>
            <a:endParaRPr kumimoji="0" lang="de-AT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r>
              <a:rPr lang="pl-PL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Promene koje su neophodne u sistemu kada menjate tip podataka:</a:t>
            </a:r>
            <a:endParaRPr lang="de-DE" sz="28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sv-SE" sz="26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Ažuriranje tipa podataka na nivou tabele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sv-SE" sz="26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Ažuriranje parametara uskladištenih procedura koje koriste kolonu čiji se tip menja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sv-SE" sz="26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Ažuriranje klase u aplikacionom kodu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sv-SE" sz="26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Ažuriranje aplikacionog interfejsa prema podacima tzv. dejta akses lejera</a:t>
            </a: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endParaRPr lang="sr-Latn-RS" sz="28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r>
              <a:rPr lang="sv-SE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Efekti promene su teško merljivi i potpuno nevidljivi za krajnjeg korisnika kod koga se obično nalazi kesa sa novcim</a:t>
            </a:r>
            <a:r>
              <a:rPr lang="sr-Latn-RS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</a:t>
            </a:r>
            <a:endParaRPr lang="ru-RU" sz="28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DF1F6E-4A3B-4843-86EF-A9B4216E13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61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pl-PL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CHECK Constraints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pl-PL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Ograničite vrednosti koje su dozvoljene u okviru kolone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pl-PL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Npr. ako je kolona Ocena onda je smisleno postaviti ograničenje 1-5; tada niko ne može da unese ništa drugo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pl-PL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Svi korisnici će interpretirati vrednosti u koloni na isti način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pl-PL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Ako kolona ima tip podataka INT, bez ček konstrejnta, neko će kad-tad da upiše recimo 999 i to da interpretira po sopstvenom nahođenju 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pl-PL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Podiže kvalitet podataka za potonju analizu (DWH/BI)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endParaRPr lang="pl-PL" sz="24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r>
              <a:rPr lang="pl-PL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UNIQUE Constraints</a:t>
            </a:r>
          </a:p>
          <a:p>
            <a:pPr lvl="1">
              <a:spcBef>
                <a:spcPts val="0"/>
              </a:spcBef>
              <a:buClr>
                <a:srgbClr val="B8D7DA"/>
              </a:buClr>
              <a:defRPr/>
            </a:pPr>
            <a:r>
              <a:rPr lang="pl-PL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Ako je nešto jedinstveno, upotrebite UNIQUE konstrejnt i podelite informaciju o jedinstvenosti sa RDBMS sistemom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F1F6E-4A3B-4843-86EF-A9B4216E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514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DF1F6E-4A3B-4843-86EF-A9B4216E136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16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5FDB4-AA55-4D29-9F7A-497581322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98A7C2-21C2-4DCD-B96B-523C1D74A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67460-D41F-4D7A-9C9A-3B8104562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C3F85-FFB9-400E-85AF-12514D8AE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C0964-015A-489C-987F-4BC1C8AC5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3291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DF262-2566-4B4B-80F0-1895A9D6C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C4DD6-0026-44B3-85CC-FD3DE12C8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C9DC8-A065-4C14-93B7-82E2F4F3E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74577-A12D-4AE3-A886-A6612D645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5B54D-008E-42D7-8F44-B8AE91D4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427318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D0311-3CCC-4921-8696-A244EA96F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B3DA9B-CA79-4CB7-82F6-29189D89C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77741-2996-4397-9F49-E3F6EB10E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F4A1D-6648-4604-A9A0-AFDAE1AC2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D8556-7059-4776-85B1-C8E96485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975269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C378-D683-4D61-AB35-4752805B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72216-FBE4-490A-8D00-D736E7119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F6E5C-AA40-452E-AAAF-8854F342D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89830B-96AF-4D8E-B392-3624DA89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C64B8-CC33-4DEC-BF24-C6285C0AA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639636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E3555-7F05-427C-99A5-4DA3315C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1E3C9-25DA-4B6C-85B9-B75AD183F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78E78-8C11-4952-9D0A-74D6D2582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D71A9-0A73-4A78-9B59-0F0638BF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7ED9F-DD54-4F7E-8870-19E85B10D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76993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7404-4457-4ADB-9FD6-9B01D94F9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35D8F-059B-43B2-83E4-C9AE9EF1EE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1B4071-E621-4731-98B0-C5209E2C5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DE7A44-2540-4E30-9CE0-513C3CB5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A6F0C-FDCC-41E4-9E70-C7937B542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8EDC5-4D09-4BBE-B0C5-0DA3835FA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630420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9416-B549-48D6-8035-F6324A088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4A6AC-AA9A-4F56-B311-C0F0C7FAF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BD0C5-26DF-4D3D-84B9-8AA49508E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A7C60-6C76-4DF5-998A-21D47E42A8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07AA9-CB99-46D1-9417-7248BDB08B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8ADF1A-3A62-4501-A208-55B2D1859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F35B5F-C553-4710-B992-76DFBD0F0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94160B-104D-4944-924B-5739C81A6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975165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7049F-665E-429A-A3C7-A8CD2E52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ACA6A-8857-4043-9071-4D3CCD0AF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43B1C1-0158-4F1F-9C1D-05CEB527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3B4D9-21D2-4508-A91B-57BCCCFA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50454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3C696-2ACF-42CB-9ED4-2B2502292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AE6224-C142-4DCF-8998-FC4B8111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F843F-A7A8-4F07-BF46-0E98B9C7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497315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CD57-0F9C-4878-844D-605D4C80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5D1DB-829E-4C1D-B718-C18AE2B7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701E6-5B90-4E15-95E1-7C17B58F8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F25A5-28D8-4375-A1EE-7ABA5AF63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806B1-5A60-4EA5-95DD-C76116EFB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28BDC-F60A-498C-B690-FE001B87A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1797476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C7610-4FF5-4605-9053-46A425C51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0C395F-F359-4FBC-BDFD-55DC28963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s-Latn-B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D3CC7-A4AE-49ED-9115-9254EAD0B7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34E3B-5744-4253-A8B2-D9FD5782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0EED0-25E6-40E2-9E82-F2E4F114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s-Latn-B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5FB991-73ED-4FE0-9928-200650A1D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303542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BA0A70-36AF-47D3-8A55-D8F02E90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s-Latn-B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9D1C8-8CC3-4954-ACA2-C41EE95420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s-Latn-B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7857D-C32D-4494-A634-BACD8909FA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E6345-0013-470F-AF3D-6207684F055B}" type="datetimeFigureOut">
              <a:rPr lang="bs-Latn-BA" smtClean="0"/>
              <a:t>20.10.2020.</a:t>
            </a:fld>
            <a:endParaRPr lang="bs-Latn-B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964C1-83F0-4411-8B34-5D61A51591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s-Latn-B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2C228-CE02-4AAA-A4BD-35239660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ADB45-C56B-4B6C-AEFF-52714F1F7472}" type="slidenum">
              <a:rPr lang="bs-Latn-BA" smtClean="0"/>
              <a:t>‹#›</a:t>
            </a:fld>
            <a:endParaRPr lang="bs-Latn-BA"/>
          </a:p>
        </p:txBody>
      </p:sp>
    </p:spTree>
    <p:extLst>
      <p:ext uri="{BB962C8B-B14F-4D97-AF65-F5344CB8AC3E}">
        <p14:creationId xmlns:p14="http://schemas.microsoft.com/office/powerpoint/2010/main" val="90089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EE60CC-DEBA-47DA-8541-574C4C79C0C4}"/>
              </a:ext>
            </a:extLst>
          </p:cNvPr>
          <p:cNvSpPr/>
          <p:nvPr/>
        </p:nvSpPr>
        <p:spPr>
          <a:xfrm>
            <a:off x="0" y="5114925"/>
            <a:ext cx="5810250" cy="733425"/>
          </a:xfrm>
          <a:prstGeom prst="roundRect">
            <a:avLst>
              <a:gd name="adj" fmla="val 10174"/>
            </a:avLst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s-Latn-B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CEA8F-403B-4823-9D6E-6AE7E5590055}"/>
              </a:ext>
            </a:extLst>
          </p:cNvPr>
          <p:cNvSpPr txBox="1"/>
          <p:nvPr/>
        </p:nvSpPr>
        <p:spPr>
          <a:xfrm>
            <a:off x="1" y="5289276"/>
            <a:ext cx="581024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sz="1900" b="1" dirty="0">
                <a:solidFill>
                  <a:schemeClr val="bg1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Database Design – najčešće greške programera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23F175-F5F0-4B94-88BE-31A23A1C2DE5}"/>
              </a:ext>
            </a:extLst>
          </p:cNvPr>
          <p:cNvSpPr txBox="1"/>
          <p:nvPr/>
        </p:nvSpPr>
        <p:spPr>
          <a:xfrm>
            <a:off x="152400" y="6024562"/>
            <a:ext cx="4712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b="1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MILOŠ RADIVOJEVIĆ, Data Platform MVP</a:t>
            </a:r>
          </a:p>
        </p:txBody>
      </p:sp>
    </p:spTree>
    <p:extLst>
      <p:ext uri="{BB962C8B-B14F-4D97-AF65-F5344CB8AC3E}">
        <p14:creationId xmlns:p14="http://schemas.microsoft.com/office/powerpoint/2010/main" val="2454546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Do not create table in two minutes!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1187777" y="870238"/>
            <a:ext cx="8950852" cy="3434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Kako programer obično pravi tabelu?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nađe CREATE TABLE neke tabele, 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udari Copy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, </a:t>
            </a: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udari Paste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, </a:t>
            </a: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malo promeni imena kolona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izabere primarni ključ i toeto 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5C9860-48F4-4858-9A56-7A03E1FB6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412" y="3003388"/>
            <a:ext cx="3242554" cy="29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1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Do not create table in two minutes!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970962" y="3363513"/>
            <a:ext cx="10501459" cy="2741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Implementacija poslovne logike počinje sa CREATE TABLE 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Odvojite dovoljno vremena prilikom analize zahteva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Ozbiljne promene i ridizajn su skupe, dugotrajne, neretko i mučne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279878-AFFC-4546-AA70-B006A505B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948" y="696923"/>
            <a:ext cx="6183397" cy="26665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A54B6F-AC98-48A1-937C-031FF9C31583}"/>
              </a:ext>
            </a:extLst>
          </p:cNvPr>
          <p:cNvSpPr txBox="1"/>
          <p:nvPr/>
        </p:nvSpPr>
        <p:spPr>
          <a:xfrm>
            <a:off x="1188404" y="1109231"/>
            <a:ext cx="2891671" cy="1236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600" b="1" i="0" u="none" strike="noStrike" kern="1200" cap="all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TAKE TIME</a:t>
            </a:r>
            <a:endParaRPr kumimoji="0" lang="bs-Latn-BA" sz="3600" b="1" i="0" u="none" strike="noStrike" kern="1200" cap="all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4781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1404595" y="3245793"/>
            <a:ext cx="9916998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all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KONVENCIJA O IMENOVANJU OBJEKATA</a:t>
            </a:r>
            <a:endParaRPr kumimoji="0" lang="bs-Latn-BA" sz="3200" b="1" i="0" u="none" strike="noStrike" kern="1200" cap="all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3F5A786-89FE-4CC5-8122-12B78A0A6F31}"/>
              </a:ext>
            </a:extLst>
          </p:cNvPr>
          <p:cNvSpPr txBox="1">
            <a:spLocks/>
          </p:cNvSpPr>
          <p:nvPr/>
        </p:nvSpPr>
        <p:spPr>
          <a:xfrm>
            <a:off x="4852354" y="1065598"/>
            <a:ext cx="2250523" cy="3127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9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44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Naming conventions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4854387" y="870238"/>
            <a:ext cx="6570899" cy="4126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Poštujte konvencije o imenovanju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Kolege će lakše čitati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V</a:t>
            </a: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aš kod i smanjićete mogućnost različitih interpretacija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Preimenovanje postojećih objekata je veoma skupo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Ne pravite izuzetke – izuzeci ubrzo postaju pravila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pic>
        <p:nvPicPr>
          <p:cNvPr id="3" name="Picture 2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627C623E-65A0-49DB-99CC-6168A2056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4" y="644173"/>
            <a:ext cx="4113904" cy="35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5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sr-Latn-R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Imenovanje objekata</a:t>
            </a:r>
            <a:endParaRPr kumimoji="0" lang="sr-Latn-RS" sz="32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EC9E3-6ACE-44AE-8400-5D28751B9ED6}"/>
              </a:ext>
            </a:extLst>
          </p:cNvPr>
          <p:cNvSpPr txBox="1">
            <a:spLocks/>
          </p:cNvSpPr>
          <p:nvPr/>
        </p:nvSpPr>
        <p:spPr>
          <a:xfrm>
            <a:off x="702434" y="694984"/>
            <a:ext cx="10957132" cy="5532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Dijalog u vezi sa imenom kolone </a:t>
            </a:r>
            <a:r>
              <a:rPr lang="sr-Latn-RS" sz="2800" b="1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fDate</a:t>
            </a: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lang="sv-SE" sz="2800" b="1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800" b="1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- </a:t>
            </a:r>
            <a:r>
              <a:rPr lang="sv-SE" sz="2800" b="1" dirty="0">
                <a:solidFill>
                  <a:srgbClr val="002060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Koji je to datum: start, kat of, end ili transakcion tajm stemp?</a:t>
            </a: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800" dirty="0">
                <a:solidFill>
                  <a:schemeClr val="accent2">
                    <a:lumMod val="75000"/>
                  </a:schemeClr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- </a:t>
            </a:r>
            <a:r>
              <a:rPr lang="sv-SE" sz="2800" b="1" dirty="0">
                <a:solidFill>
                  <a:schemeClr val="accent2">
                    <a:lumMod val="75000"/>
                  </a:schemeClr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Svašta pitaš, </a:t>
            </a:r>
            <a:r>
              <a:rPr lang="sr-Latn-RS" sz="2800" b="1" dirty="0">
                <a:solidFill>
                  <a:schemeClr val="accent2">
                    <a:lumMod val="75000"/>
                  </a:schemeClr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brt</a:t>
            </a:r>
            <a:r>
              <a:rPr lang="sv-SE" sz="2800" b="1" dirty="0">
                <a:solidFill>
                  <a:schemeClr val="accent2">
                    <a:lumMod val="75000"/>
                  </a:schemeClr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, pa start dejt!</a:t>
            </a:r>
            <a:endParaRPr lang="sr-Latn-RS" sz="2800" b="1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endParaRPr lang="sv-SE" sz="2800" b="1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800" b="1" dirty="0">
                <a:solidFill>
                  <a:srgbClr val="002060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- </a:t>
            </a:r>
            <a:r>
              <a:rPr lang="sv-SE" sz="2800" b="1" dirty="0">
                <a:solidFill>
                  <a:srgbClr val="002060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 je l</a:t>
            </a:r>
            <a:r>
              <a:rPr lang="de-DE" sz="2800" b="1" dirty="0">
                <a:solidFill>
                  <a:srgbClr val="002060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‘</a:t>
            </a:r>
            <a:r>
              <a:rPr lang="sv-SE" sz="2800" b="1" dirty="0">
                <a:solidFill>
                  <a:srgbClr val="002060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 UTC, GMT ili koji već format?</a:t>
            </a: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800" b="1" dirty="0">
                <a:solidFill>
                  <a:schemeClr val="accent2">
                    <a:lumMod val="75000"/>
                  </a:schemeClr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- </a:t>
            </a:r>
            <a:r>
              <a:rPr lang="sv-SE" sz="2800" b="1" dirty="0">
                <a:solidFill>
                  <a:schemeClr val="accent2">
                    <a:lumMod val="75000"/>
                  </a:schemeClr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Pa UTC, brt, znaš valjda da od 15. aprila u sistemu X podsistem Y koristimo samo UTC, a GMT samo u sistemu Z i to u verziji v3.x</a:t>
            </a:r>
            <a:endParaRPr lang="sr-Latn-RS" sz="2800" b="1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endParaRPr lang="sv-SE" sz="2800" b="1" dirty="0">
              <a:solidFill>
                <a:schemeClr val="accent2">
                  <a:lumMod val="75000"/>
                </a:schemeClr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800" b="1" dirty="0">
                <a:solidFill>
                  <a:srgbClr val="002060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- </a:t>
            </a:r>
            <a:r>
              <a:rPr lang="sv-SE" sz="2800" b="1" dirty="0">
                <a:solidFill>
                  <a:srgbClr val="002060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 što onda kolonu nisi nazvao fStartDateUTC, pa bismo obojica bili pošteđeni ovog ispraznog dijaloga</a:t>
            </a:r>
            <a:r>
              <a:rPr lang="de-DE" sz="2800" b="1" dirty="0">
                <a:solidFill>
                  <a:srgbClr val="002060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, ntk i tebe i konvenciju?!</a:t>
            </a:r>
            <a:endParaRPr lang="sr-Latn-RS" sz="2600" b="1" dirty="0">
              <a:solidFill>
                <a:srgbClr val="002060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lvl="0">
              <a:spcBef>
                <a:spcPts val="0"/>
              </a:spcBef>
              <a:buClr>
                <a:srgbClr val="B8D7DA"/>
              </a:buClr>
              <a:defRPr/>
            </a:pPr>
            <a:endParaRPr lang="ru-RU" sz="28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 typeface="Arial"/>
              <a:buChar char="•"/>
              <a:tabLst/>
              <a:defRPr/>
            </a:pP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527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Naming conventions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836427" y="713484"/>
            <a:ext cx="8276734" cy="4126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Izbegavati:</a:t>
            </a:r>
          </a:p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Spejs karakter u imenu</a:t>
            </a:r>
          </a:p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Ključne reči</a:t>
            </a:r>
          </a:p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Skraćenice</a:t>
            </a:r>
          </a:p>
          <a:p>
            <a:pPr marL="285750" marR="0" lvl="0" indent="-28575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Negacije (isValid umesto isNotValid)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D3802E-3278-4AF2-8409-CAC8D9551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63" y="1772986"/>
            <a:ext cx="5749346" cy="394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5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Naming conventions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1008669" y="738262"/>
            <a:ext cx="8276734" cy="66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Dokumentovati tabele i kolone:</a:t>
            </a:r>
            <a:r>
              <a:rPr lang="de-DE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 </a:t>
            </a: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ExtendedProperties</a:t>
            </a: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4D838F-25F3-42A2-98EE-4CBE7A26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326" y="919044"/>
            <a:ext cx="5187767" cy="4584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F36D3D-3630-4DB6-8BDC-541C6E35E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01" y="1532790"/>
            <a:ext cx="5401399" cy="19755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5026FD-6C46-4B12-83DD-DDB16997DCD2}"/>
              </a:ext>
            </a:extLst>
          </p:cNvPr>
          <p:cNvSpPr txBox="1"/>
          <p:nvPr/>
        </p:nvSpPr>
        <p:spPr>
          <a:xfrm>
            <a:off x="904975" y="4399792"/>
            <a:ext cx="8276734" cy="66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  <a:defRPr/>
            </a:pPr>
            <a:r>
              <a:rPr lang="bs-Latn-BA" b="1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Bolje ikakva nejming konvencija nego nikakva</a:t>
            </a:r>
            <a:endParaRPr kumimoji="0" lang="bs-Latn-BA" sz="1800" b="1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3387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1404595" y="3245793"/>
            <a:ext cx="9916998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3200" b="1" i="0" u="none" strike="noStrike" kern="1200" cap="all" spc="0" normalizeH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Odabir odgovarajućeg tipa podataka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3F5A786-89FE-4CC5-8122-12B78A0A6F31}"/>
              </a:ext>
            </a:extLst>
          </p:cNvPr>
          <p:cNvSpPr txBox="1">
            <a:spLocks/>
          </p:cNvSpPr>
          <p:nvPr/>
        </p:nvSpPr>
        <p:spPr>
          <a:xfrm>
            <a:off x="4852354" y="1065598"/>
            <a:ext cx="2250523" cy="3127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9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072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7546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Odabir odgovarajućeg tipa podataka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829559" y="870238"/>
            <a:ext cx="10595728" cy="5050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Koji tip podataka programeri najčešće koriste za polje Status?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 </a:t>
            </a:r>
            <a:endParaRPr kumimoji="0" lang="sr-Latn-R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24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INT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INT je veoma fleksibilan tip podatka, dozvoljava vam da </a:t>
            </a:r>
            <a:r>
              <a:rPr kumimoji="0" lang="sr-Latn-RS" sz="1800" b="0" i="0" u="none" strike="noStrike" kern="1200" cap="none" spc="0" normalizeH="0" baseline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imate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 </a:t>
            </a: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4294967295 različitih statusa: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Za storage mu treba 4 bajta 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Nemojte INT za status, uzmite TINYINT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481C2B-E786-4FEF-A9F7-228B65F2A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230" y="3429000"/>
            <a:ext cx="3752881" cy="2491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3AD59E-20EA-4198-8012-D4AB5D63A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25" y="3150403"/>
            <a:ext cx="5865091" cy="152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9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C75BBF0-379E-4D57-A22A-588F5EF7C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86" y="2904565"/>
            <a:ext cx="3486301" cy="30831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7546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Odabir odgovarajućeg tipa podataka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829559" y="870238"/>
            <a:ext cx="10595728" cy="2741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Izaberite namanji tip podatka koji je dovoljan da pokrije potrebni domen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Izaberi DATE tip podatka, ako nije potrebna preciznost u satima ili minutima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Promene tipa podataka su veoma skupe, teško se prodaju, a uglavnom niko nije zainteresovan da za njih plati</a:t>
            </a:r>
          </a:p>
        </p:txBody>
      </p:sp>
    </p:spTree>
    <p:extLst>
      <p:ext uri="{BB962C8B-B14F-4D97-AF65-F5344CB8AC3E}">
        <p14:creationId xmlns:p14="http://schemas.microsoft.com/office/powerpoint/2010/main" val="151171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ABOUT ME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EB720801-1231-4E65-83A9-E5E33B2D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000" y="682238"/>
            <a:ext cx="5445189" cy="596555"/>
          </a:xfrm>
        </p:spPr>
        <p:txBody>
          <a:bodyPr>
            <a:normAutofit fontScale="90000"/>
          </a:bodyPr>
          <a:lstStyle/>
          <a:p>
            <a:r>
              <a:rPr lang="en-US" dirty="0"/>
              <a:t>Miloš Radivojević</a:t>
            </a:r>
          </a:p>
        </p:txBody>
      </p:sp>
      <p:pic>
        <p:nvPicPr>
          <p:cNvPr id="7" name="Picture Placeholder 32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25939DC-FC42-4EC4-8B2F-3FC16EEF4D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" b="246"/>
          <a:stretch>
            <a:fillRect/>
          </a:stretch>
        </p:blipFill>
        <p:spPr>
          <a:xfrm>
            <a:off x="532434" y="542925"/>
            <a:ext cx="1924049" cy="1924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371510-9667-492F-BDAC-FB0B8C9E4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57" y="2796449"/>
            <a:ext cx="4572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4000A6-DED4-4F99-B715-9105BCFB1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17" y="3429000"/>
            <a:ext cx="582079" cy="5335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626DD0-FEE8-4F17-AE41-DA0E10F4CDB4}"/>
              </a:ext>
            </a:extLst>
          </p:cNvPr>
          <p:cNvSpPr txBox="1"/>
          <p:nvPr/>
        </p:nvSpPr>
        <p:spPr>
          <a:xfrm>
            <a:off x="1235206" y="2516452"/>
            <a:ext cx="10331777" cy="1356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milos-radivojevic-2907bb1b</a:t>
            </a:r>
            <a:endParaRPr lang="de-DE" dirty="0">
              <a:solidFill>
                <a:srgbClr val="282828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lvl="0">
              <a:lnSpc>
                <a:spcPct val="250000"/>
              </a:lnSpc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milos.radivojevic@chello.at</a:t>
            </a: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823113-742A-4221-8924-65D40411181C}"/>
              </a:ext>
            </a:extLst>
          </p:cNvPr>
          <p:cNvSpPr txBox="1"/>
          <p:nvPr/>
        </p:nvSpPr>
        <p:spPr>
          <a:xfrm>
            <a:off x="2762000" y="1172807"/>
            <a:ext cx="10331777" cy="664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</a:pPr>
            <a:r>
              <a:rPr lang="it-IT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Database Consultant, bwin, Vienna, Austria</a:t>
            </a:r>
            <a:endParaRPr lang="de-DE" dirty="0">
              <a:solidFill>
                <a:srgbClr val="282828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1A0F57-EF34-403D-AA61-9A87010828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291" y="3543399"/>
            <a:ext cx="1709629" cy="2105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585871-BBCD-47E2-A9EF-AAD2F1C2E8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37" y="3590111"/>
            <a:ext cx="1709629" cy="21053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763E50-3CDC-4723-A072-9F437662F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543399"/>
            <a:ext cx="1728729" cy="2152088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83F4A639-ADB9-4672-BE13-24EA39D6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716" y="1141223"/>
            <a:ext cx="1296157" cy="555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B12785-34DE-4916-ADC2-9BD2B35CE0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14" y="4376458"/>
            <a:ext cx="1438688" cy="575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C507F1-C17A-4ED8-96AE-8F0C32227F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6483" y="4320438"/>
            <a:ext cx="1146412" cy="77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627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7546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Odabir odgovarajućeg tipa podataka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223134-B02A-4FE8-8AFB-8C822E234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927" y="888529"/>
            <a:ext cx="8687452" cy="651387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193540" tIns="48382" rIns="96764" bIns="48382" anchor="ctr">
            <a:spAutoFit/>
          </a:bodyPr>
          <a:lstStyle/>
          <a:p>
            <a:pPr algn="l" eaLnBrk="0" hangingPunct="0"/>
            <a:endParaRPr lang="en-US" sz="1693" b="1" dirty="0">
              <a:latin typeface="Courier New" pitchFamily="49" charset="0"/>
              <a:cs typeface="Courier New" pitchFamily="49" charset="0"/>
            </a:endParaRPr>
          </a:p>
          <a:p>
            <a:r>
              <a:rPr lang="en-US" sz="1905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90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5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905" dirty="0">
                <a:solidFill>
                  <a:srgbClr val="000000"/>
                </a:solidFill>
                <a:latin typeface="Consolas" panose="020B0609020204030204" pitchFamily="49" charset="0"/>
              </a:rPr>
              <a:t> dbo</a:t>
            </a:r>
            <a:r>
              <a:rPr lang="en-US" sz="1905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905" dirty="0">
                <a:solidFill>
                  <a:srgbClr val="000000"/>
                </a:solidFill>
                <a:latin typeface="Consolas" panose="020B0609020204030204" pitchFamily="49" charset="0"/>
              </a:rPr>
              <a:t>StudentExams  </a:t>
            </a:r>
            <a:r>
              <a:rPr lang="en-US" sz="1905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905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905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US" sz="1905" dirty="0">
                <a:solidFill>
                  <a:srgbClr val="000000"/>
                </a:solidFill>
                <a:latin typeface="Consolas" panose="020B0609020204030204" pitchFamily="49" charset="0"/>
              </a:rPr>
              <a:t> exam_note </a:t>
            </a:r>
            <a:r>
              <a:rPr lang="en-US" sz="1905" dirty="0">
                <a:solidFill>
                  <a:srgbClr val="0000FF"/>
                </a:solidFill>
                <a:latin typeface="Consolas" panose="020B0609020204030204" pitchFamily="49" charset="0"/>
              </a:rPr>
              <a:t>TINYINT</a:t>
            </a:r>
            <a:r>
              <a:rPr lang="en-US" sz="1905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US" sz="1482" dirty="0">
              <a:solidFill>
                <a:srgbClr val="0000FF"/>
              </a:solidFill>
              <a:latin typeface="Lucida Console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F58D504-E2FF-4E26-A325-7B4F7938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08928" y="1964365"/>
            <a:ext cx="8764247" cy="2257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CA45605A-DE42-4001-9CE1-7D3087A12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82757" y="4706179"/>
            <a:ext cx="6021864" cy="1048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220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1404595" y="3245793"/>
            <a:ext cx="9916998" cy="110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3200" b="1" i="0" u="none" strike="noStrike" kern="1200" cap="all" spc="0" normalizeH="0" baseline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Upotreba ograničenja (constrainta)</a:t>
            </a:r>
            <a:endParaRPr kumimoji="0" lang="sr-Latn-RS" sz="1800" b="0" i="0" u="none" strike="noStrike" kern="1200" cap="none" spc="0" normalizeH="0" baseline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3F5A786-89FE-4CC5-8122-12B78A0A6F31}"/>
              </a:ext>
            </a:extLst>
          </p:cNvPr>
          <p:cNvSpPr txBox="1">
            <a:spLocks/>
          </p:cNvSpPr>
          <p:nvPr/>
        </p:nvSpPr>
        <p:spPr>
          <a:xfrm>
            <a:off x="4852354" y="1065598"/>
            <a:ext cx="2250523" cy="3127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9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184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7546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Upotreba ograničenja (constrainta)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829559" y="870238"/>
            <a:ext cx="10595728" cy="5511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1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CHECK Constraints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pl-PL" sz="1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Rubik" panose="02000604000000020004"/>
              </a:rPr>
              <a:t>Ograničite vrednosti koje su dozvoljene u okviru kolone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pl-PL" sz="1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Svi korisnici će interpretirati vrednosti u koloni na isti način</a:t>
            </a: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s-Latn-BA" b="1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UNIQUE constraints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pl-PL" sz="1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Ako je nešto jedinstveno, upotrebite UNIQUE konstrejnt i podelite informaciju o jedinstvenosti sa RDBMS sistemom</a:t>
            </a:r>
          </a:p>
          <a:p>
            <a:pPr>
              <a:lnSpc>
                <a:spcPct val="250000"/>
              </a:lnSpc>
              <a:defRPr/>
            </a:pPr>
            <a:r>
              <a:rPr kumimoji="0" lang="pl-PL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To je dobro i za integritet i za performanse!</a:t>
            </a:r>
            <a:endParaRPr kumimoji="0" lang="de-DE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418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7546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Upotreba ograničenja (constrainta)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829559" y="870238"/>
            <a:ext cx="10595728" cy="204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Imenovanje konstrejnta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Uvek ih imenujte, nema promena na koloni dok se ne ukloni constraint, a imena mu ne znate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5ACCB-0D32-495F-B93C-DA4FE6A43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424" y="2409563"/>
            <a:ext cx="6799282" cy="324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625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1404595" y="3245793"/>
            <a:ext cx="9916998" cy="1109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all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REDUKOVANJE BROJA NULLABILNIH KOLONA</a:t>
            </a:r>
            <a:endParaRPr kumimoji="0" lang="sr-Latn-RS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3F5A786-89FE-4CC5-8122-12B78A0A6F31}"/>
              </a:ext>
            </a:extLst>
          </p:cNvPr>
          <p:cNvSpPr txBox="1">
            <a:spLocks/>
          </p:cNvSpPr>
          <p:nvPr/>
        </p:nvSpPr>
        <p:spPr>
          <a:xfrm>
            <a:off x="4852354" y="1065598"/>
            <a:ext cx="2250523" cy="3127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9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724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8298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1013289" y="1427407"/>
            <a:ext cx="10595728" cy="1356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Tabela Musterija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3EF78E-F8A4-4EFD-926A-7AFB4361E150}"/>
              </a:ext>
            </a:extLst>
          </p:cNvPr>
          <p:cNvSpPr txBox="1">
            <a:spLocks/>
          </p:cNvSpPr>
          <p:nvPr/>
        </p:nvSpPr>
        <p:spPr>
          <a:xfrm>
            <a:off x="1013289" y="721631"/>
            <a:ext cx="9767367" cy="992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ngsana New" panose="02020603050405020304"/>
              </a:defRPr>
            </a:lvl1pPr>
          </a:lstStyle>
          <a:p>
            <a:pPr lvl="0" algn="ctr"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7200" cap="all" dirty="0">
                <a:solidFill>
                  <a:prstClr val="black"/>
                </a:solidFill>
                <a:latin typeface="Bebas Neue" panose="020B0606020202050201" pitchFamily="34" charset="0"/>
                <a:ea typeface="Roboto" panose="02000000000000000000" pitchFamily="2" charset="0"/>
              </a:rPr>
              <a:t>Primer fleksibilnosti</a:t>
            </a:r>
            <a:endParaRPr kumimoji="0" lang="en-US" sz="72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Roboto" panose="02000000000000000000" pitchFamily="2" charset="0"/>
              <a:cs typeface="Angsana New" panose="020206030504050203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BF885-3F44-4A7C-A359-AA3DD8384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893" y="1703700"/>
            <a:ext cx="7113495" cy="38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7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8298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sr-Latn-R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Primer fleksibilnosti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05B68716-10B4-4CBC-B2D4-29A27B65F575}"/>
              </a:ext>
            </a:extLst>
          </p:cNvPr>
          <p:cNvSpPr txBox="1">
            <a:spLocks/>
          </p:cNvSpPr>
          <p:nvPr/>
        </p:nvSpPr>
        <p:spPr>
          <a:xfrm>
            <a:off x="702435" y="987371"/>
            <a:ext cx="10957132" cy="55321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pl-PL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Scena: programer testira INSERT stejtment</a:t>
            </a:r>
          </a:p>
          <a:p>
            <a:pPr marL="0" indent="0">
              <a:spcBef>
                <a:spcPts val="0"/>
              </a:spcBef>
              <a:buClr>
                <a:srgbClr val="B8D7DA"/>
              </a:buClr>
              <a:buNone/>
              <a:defRPr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r-Latn-RS" sz="2400" dirty="0">
                <a:solidFill>
                  <a:srgbClr val="000000"/>
                </a:solidFill>
                <a:latin typeface="Consolas" panose="020B0609020204030204" pitchFamily="49" charset="0"/>
              </a:rPr>
              <a:t>Musterija</a:t>
            </a:r>
            <a:r>
              <a:rPr lang="sr-Latn-R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r-Latn-RS" sz="2400" dirty="0">
                <a:solidFill>
                  <a:srgbClr val="000000"/>
                </a:solidFill>
                <a:latin typeface="Consolas" panose="020B0609020204030204" pitchFamily="49" charset="0"/>
              </a:rPr>
              <a:t>Ime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Prezime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r-Latn-RS" sz="2400" dirty="0">
                <a:solidFill>
                  <a:srgbClr val="FF0000"/>
                </a:solidFill>
                <a:latin typeface="Consolas" panose="020B0609020204030204" pitchFamily="49" charset="0"/>
              </a:rPr>
              <a:t>'Marinko'</a:t>
            </a:r>
            <a:r>
              <a:rPr lang="sr-Latn-R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sr-Latn-RS" sz="2400" dirty="0">
                <a:solidFill>
                  <a:srgbClr val="FF0000"/>
                </a:solidFill>
                <a:latin typeface="Consolas" panose="020B0609020204030204" pitchFamily="49" charset="0"/>
              </a:rPr>
              <a:t>'Rokvić'</a:t>
            </a:r>
            <a:r>
              <a:rPr lang="sr-Latn-RS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0"/>
              </a:spcBef>
              <a:buClr>
                <a:srgbClr val="B8D7DA"/>
              </a:buClr>
              <a:buNone/>
              <a:defRPr/>
            </a:pPr>
            <a:endParaRPr lang="pl-PL" sz="24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lang="pl-PL" sz="28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kumimoji="0" lang="sr-Latn-R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JTŽMB</a:t>
            </a: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Programer koriguje stejtment i daje dodatne info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r-Latn-RS" sz="2400" dirty="0">
                <a:solidFill>
                  <a:srgbClr val="000000"/>
                </a:solidFill>
                <a:latin typeface="Consolas" panose="020B0609020204030204" pitchFamily="49" charset="0"/>
              </a:rPr>
              <a:t>Musterija</a:t>
            </a:r>
            <a:r>
              <a:rPr lang="sr-Latn-R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r-Latn-RS" sz="2400" dirty="0">
                <a:solidFill>
                  <a:srgbClr val="000000"/>
                </a:solidFill>
                <a:latin typeface="Consolas" panose="020B0609020204030204" pitchFamily="49" charset="0"/>
              </a:rPr>
              <a:t>Ime</a:t>
            </a:r>
            <a:r>
              <a:rPr lang="sr-Latn-R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sr-Latn-RS" sz="2400" dirty="0">
                <a:solidFill>
                  <a:srgbClr val="000000"/>
                </a:solidFill>
                <a:latin typeface="Consolas" panose="020B0609020204030204" pitchFamily="49" charset="0"/>
              </a:rPr>
              <a:t> Prezime</a:t>
            </a:r>
            <a:r>
              <a:rPr lang="sr-Latn-R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sr-Latn-R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DatumRodjenja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'Marinko'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'Rokvić'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'19540127'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sr-Latn-RS" sz="2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sr-Latn-RS" sz="2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kumimoji="0" lang="sr-Latn-R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Programer spominje mater i gradu i datumu rođenja i bazi i koroni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3E0F31-A3D6-4F39-B273-FE26890A9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58" y="1947575"/>
            <a:ext cx="11101527" cy="681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8AD772-E132-4C4B-BB9F-DFB8B988E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460" y="4464973"/>
            <a:ext cx="1132522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30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8298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sr-Latn-R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Primer fleksibilnosti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A45C41-F390-4325-AB21-4D8005AD11DD}"/>
              </a:ext>
            </a:extLst>
          </p:cNvPr>
          <p:cNvSpPr txBox="1">
            <a:spLocks/>
          </p:cNvSpPr>
          <p:nvPr/>
        </p:nvSpPr>
        <p:spPr>
          <a:xfrm>
            <a:off x="702435" y="987371"/>
            <a:ext cx="10957132" cy="49696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E5C1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pl-PL" sz="28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Scena 2: programer omogućava INSERTU da radi</a:t>
            </a:r>
          </a:p>
          <a:p>
            <a:pPr marL="0" indent="0">
              <a:spcBef>
                <a:spcPts val="0"/>
              </a:spcBef>
              <a:buClr>
                <a:srgbClr val="B8D7DA"/>
              </a:buClr>
              <a:buNone/>
              <a:defRPr/>
            </a:pPr>
            <a:r>
              <a:rPr lang="sr-Latn-RS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Musterija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Grad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NULL;</a:t>
            </a:r>
            <a:endParaRPr lang="sr-Latn-RS" sz="2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Clr>
                <a:srgbClr val="B8D7DA"/>
              </a:buClr>
              <a:buNone/>
              <a:defRPr/>
            </a:pPr>
            <a:r>
              <a:rPr lang="sr-Latn-RS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	Uvijek tako poćinje...</a:t>
            </a: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Programer pomisli ma kjm, skloniću i sa datuma rođenja</a:t>
            </a:r>
          </a:p>
          <a:p>
            <a:pPr marL="0" indent="0">
              <a:spcBef>
                <a:spcPts val="0"/>
              </a:spcBef>
              <a:buClr>
                <a:srgbClr val="B8D7DA"/>
              </a:buClr>
              <a:buNone/>
              <a:defRPr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Musterija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r-Latn-R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DatumRodjenja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DATETIME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NULL;</a:t>
            </a:r>
            <a:endParaRPr lang="sr-Latn-RS" sz="2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Programer ponovo proba INSERT stejtment:</a:t>
            </a:r>
          </a:p>
          <a:p>
            <a:pPr marL="0" indent="0">
              <a:spcBef>
                <a:spcPts val="0"/>
              </a:spcBef>
              <a:buClr>
                <a:srgbClr val="B8D7DA"/>
              </a:buClr>
              <a:buNone/>
              <a:defRPr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r-Latn-RS" sz="2400" dirty="0">
                <a:solidFill>
                  <a:srgbClr val="000000"/>
                </a:solidFill>
                <a:latin typeface="Consolas" panose="020B0609020204030204" pitchFamily="49" charset="0"/>
              </a:rPr>
              <a:t>Musterija</a:t>
            </a:r>
            <a:r>
              <a:rPr lang="sr-Latn-R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r-Latn-RS" sz="2400" dirty="0">
                <a:solidFill>
                  <a:srgbClr val="000000"/>
                </a:solidFill>
                <a:latin typeface="Consolas" panose="020B0609020204030204" pitchFamily="49" charset="0"/>
              </a:rPr>
              <a:t>Ime</a:t>
            </a:r>
            <a:r>
              <a:rPr lang="sr-Latn-R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sr-Latn-RS" sz="2400" dirty="0">
                <a:solidFill>
                  <a:srgbClr val="000000"/>
                </a:solidFill>
                <a:latin typeface="Consolas" panose="020B0609020204030204" pitchFamily="49" charset="0"/>
              </a:rPr>
              <a:t> Prezime</a:t>
            </a:r>
            <a:r>
              <a:rPr lang="sr-Latn-R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sr-Latn-RS" sz="2400" dirty="0">
                <a:solidFill>
                  <a:srgbClr val="000000"/>
                </a:solidFill>
                <a:latin typeface="Consolas" panose="020B0609020204030204" pitchFamily="49" charset="0"/>
              </a:rPr>
              <a:t>DatumRodjenja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'Marinko'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'Rokvić'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'19540127'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sr-Latn-RS" sz="2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Clr>
                <a:srgbClr val="B8D7DA"/>
              </a:buClr>
              <a:buNone/>
              <a:defRPr/>
            </a:pPr>
            <a:endParaRPr lang="sr-Latn-RS" sz="2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Clr>
                <a:srgbClr val="B8D7DA"/>
              </a:buClr>
              <a:buNone/>
              <a:defRPr/>
            </a:pPr>
            <a:endParaRPr lang="sr-Latn-RS" sz="2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Programer pokido! Neka se i drugi raduju. </a:t>
            </a: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2400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Drugi:</a:t>
            </a: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r-Latn-RS" dirty="0">
                <a:solidFill>
                  <a:srgbClr val="000000"/>
                </a:solidFill>
                <a:latin typeface="Consolas" panose="020B0609020204030204" pitchFamily="49" charset="0"/>
              </a:rPr>
              <a:t>Musterija</a:t>
            </a:r>
            <a:r>
              <a:rPr lang="sr-Latn-R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r-Latn-RS" dirty="0">
                <a:solidFill>
                  <a:srgbClr val="000000"/>
                </a:solidFill>
                <a:latin typeface="Consolas" panose="020B0609020204030204" pitchFamily="49" charset="0"/>
              </a:rPr>
              <a:t>Ime</a:t>
            </a:r>
            <a:r>
              <a:rPr lang="sr-Latn-R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sr-Latn-RS" dirty="0">
                <a:solidFill>
                  <a:srgbClr val="000000"/>
                </a:solidFill>
                <a:latin typeface="Consolas" panose="020B0609020204030204" pitchFamily="49" charset="0"/>
              </a:rPr>
              <a:t> Prezime</a:t>
            </a:r>
            <a:r>
              <a:rPr lang="sr-Latn-R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sr-Latn-R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r-Latn-R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sr-Latn-R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r-Latn-RS" dirty="0">
                <a:solidFill>
                  <a:srgbClr val="FF0000"/>
                </a:solidFill>
                <a:latin typeface="Consolas" panose="020B0609020204030204" pitchFamily="49" charset="0"/>
              </a:rPr>
              <a:t>'asdf'</a:t>
            </a:r>
            <a:r>
              <a:rPr lang="sr-Latn-RS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sr-Latn-RS" dirty="0">
                <a:solidFill>
                  <a:srgbClr val="FF0000"/>
                </a:solidFill>
                <a:latin typeface="Consolas" panose="020B0609020204030204" pitchFamily="49" charset="0"/>
              </a:rPr>
              <a:t>'dfdfdfdggd'</a:t>
            </a:r>
            <a:r>
              <a:rPr lang="sr-Latn-RS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pl-PL" sz="28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lang="sr-Latn-RS" sz="2400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  <a:p>
            <a:pPr>
              <a:spcBef>
                <a:spcPts val="0"/>
              </a:spcBef>
              <a:buClr>
                <a:srgbClr val="B8D7DA"/>
              </a:buClr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2F060E-5E11-4194-BD50-AB87D27B2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25" y="4151242"/>
            <a:ext cx="43719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8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8298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sr-Latn-R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Primer fleksibilnosti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1013289" y="1427407"/>
            <a:ext cx="10595728" cy="3434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Sve radi, ALI</a:t>
            </a:r>
          </a:p>
          <a:p>
            <a:pPr lvl="0">
              <a:lnSpc>
                <a:spcPct val="250000"/>
              </a:lnSpc>
              <a:defRPr/>
            </a:pPr>
            <a:endParaRPr lang="bs-Latn-BA" dirty="0">
              <a:solidFill>
                <a:srgbClr val="282828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lvl="0">
              <a:lnSpc>
                <a:spcPct val="250000"/>
              </a:lnSpc>
              <a:defRPr/>
            </a:pPr>
            <a:endParaRPr lang="bs-Latn-BA" dirty="0">
              <a:solidFill>
                <a:srgbClr val="282828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lvl="0">
              <a:lnSpc>
                <a:spcPct val="250000"/>
              </a:lnSpc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Koliko imaš mušterija‚, brt?</a:t>
            </a:r>
          </a:p>
          <a:p>
            <a:pPr lvl="0">
              <a:lnSpc>
                <a:spcPct val="250000"/>
              </a:lnSpc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Kako da ovi iz marketinga kontaktiraju ovog brta asdfa? </a:t>
            </a: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3EF78E-F8A4-4EFD-926A-7AFB4361E150}"/>
              </a:ext>
            </a:extLst>
          </p:cNvPr>
          <p:cNvSpPr txBox="1">
            <a:spLocks/>
          </p:cNvSpPr>
          <p:nvPr/>
        </p:nvSpPr>
        <p:spPr>
          <a:xfrm>
            <a:off x="1013289" y="721631"/>
            <a:ext cx="9767367" cy="992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ngsana New" panose="02020603050405020304"/>
              </a:defRPr>
            </a:lvl1pPr>
          </a:lstStyle>
          <a:p>
            <a:pPr lvl="0" algn="ctr"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7200" cap="all" dirty="0">
                <a:solidFill>
                  <a:prstClr val="black"/>
                </a:solidFill>
                <a:latin typeface="Bebas Neue" panose="020B0606020202050201" pitchFamily="34" charset="0"/>
                <a:ea typeface="Roboto" panose="02000000000000000000" pitchFamily="2" charset="0"/>
              </a:rPr>
              <a:t>Epilog</a:t>
            </a:r>
            <a:endParaRPr kumimoji="0" lang="en-US" sz="72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Roboto" panose="02000000000000000000" pitchFamily="2" charset="0"/>
              <a:cs typeface="Angsana New" panose="020206030504050203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3B13B8-E544-4222-BBF6-E9F7B75BB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36" y="2387297"/>
            <a:ext cx="10595728" cy="98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607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8298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sr-Latn-RS" sz="32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Summary</a:t>
            </a:r>
            <a:endParaRPr kumimoji="0" lang="sr-Latn-R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919160" y="1811532"/>
            <a:ext cx="10595728" cy="2741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Implementacija integriteta podataka na nivou aplikacije</a:t>
            </a:r>
          </a:p>
          <a:p>
            <a:pPr lvl="0">
              <a:lnSpc>
                <a:spcPct val="250000"/>
              </a:lnSpc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Baza je trajnija od aplikacije</a:t>
            </a:r>
          </a:p>
          <a:p>
            <a:pPr lvl="0">
              <a:lnSpc>
                <a:spcPct val="250000"/>
              </a:lnSpc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Opasan mit - „Poslovna logika pripada aplikaciji, baza je samo magacin sa podacima“</a:t>
            </a:r>
          </a:p>
          <a:p>
            <a:pPr lvl="0">
              <a:lnSpc>
                <a:spcPct val="250000"/>
              </a:lnSpc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Obezbedite sebi dovoljno vremena za implementaciju baza i tabela</a:t>
            </a: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3EF78E-F8A4-4EFD-926A-7AFB4361E150}"/>
              </a:ext>
            </a:extLst>
          </p:cNvPr>
          <p:cNvSpPr txBox="1">
            <a:spLocks/>
          </p:cNvSpPr>
          <p:nvPr/>
        </p:nvSpPr>
        <p:spPr>
          <a:xfrm>
            <a:off x="1013289" y="721631"/>
            <a:ext cx="9767367" cy="992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ngsana New" panose="02020603050405020304"/>
              </a:defRPr>
            </a:lvl1pPr>
          </a:lstStyle>
          <a:p>
            <a:pPr algn="ctr"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7200" cap="all" dirty="0">
                <a:latin typeface="Bebas Neue" panose="020B0606020202050201" pitchFamily="34" charset="0"/>
                <a:ea typeface="Roboto" panose="02000000000000000000" pitchFamily="2" charset="0"/>
              </a:rPr>
              <a:t>Summary</a:t>
            </a:r>
            <a:endParaRPr lang="en-US" sz="7200" cap="all" dirty="0">
              <a:latin typeface="Bebas Neue" panose="020B0606020202050201" pitchFamily="34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9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8D5E322-E7FB-407F-BD6B-EA3B886CD5C4}"/>
              </a:ext>
            </a:extLst>
          </p:cNvPr>
          <p:cNvSpPr txBox="1">
            <a:spLocks/>
          </p:cNvSpPr>
          <p:nvPr/>
        </p:nvSpPr>
        <p:spPr>
          <a:xfrm>
            <a:off x="1013289" y="721631"/>
            <a:ext cx="9767367" cy="992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ngsana New" panose="02020603050405020304"/>
              </a:defRPr>
            </a:lvl1pPr>
          </a:lstStyle>
          <a:p>
            <a:pPr lvl="0" algn="ctr">
              <a:spcBef>
                <a:spcPts val="0"/>
              </a:spcBef>
              <a:buClr>
                <a:srgbClr val="B8D7DA"/>
              </a:buClr>
              <a:defRPr/>
            </a:pPr>
            <a:r>
              <a:rPr lang="sr-Latn-RS" sz="7200" cap="all" dirty="0">
                <a:solidFill>
                  <a:prstClr val="black"/>
                </a:solidFill>
                <a:latin typeface="Bebas Neue" panose="020B0606020202050201" pitchFamily="34" charset="0"/>
                <a:ea typeface="Roboto" panose="02000000000000000000" pitchFamily="2" charset="0"/>
              </a:rPr>
              <a:t>OSVRT NA LEARNING TENDENCIJE</a:t>
            </a:r>
            <a:endParaRPr kumimoji="0" lang="en-US" sz="72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Roboto" panose="02000000000000000000" pitchFamily="2" charset="0"/>
              <a:cs typeface="Angsana New" panose="020206030504050203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6F3462-0097-4510-8E55-100B67DB2955}"/>
              </a:ext>
            </a:extLst>
          </p:cNvPr>
          <p:cNvSpPr txBox="1"/>
          <p:nvPr/>
        </p:nvSpPr>
        <p:spPr>
          <a:xfrm>
            <a:off x="5561895" y="1711863"/>
            <a:ext cx="6150493" cy="3434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Nije bitno znanje, bitno je da si spreman na promene!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Latn-RS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Ja nisam znao ništa o tome, ali sam se ipak upustio!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Taj video je duži od 10 minuta, ne mogu tako da učim brt!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s-Latn-BA" noProof="0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- Šta je to treća normalna forma (3NF)?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- Treća</a:t>
            </a:r>
            <a:r>
              <a:rPr kumimoji="0" lang="bs-Latn-BA" sz="1800" b="0" i="0" u="none" strike="noStrike" kern="1200" cap="none" spc="0" normalizeH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 šta?</a:t>
            </a: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89AC0A-8542-48BD-B62D-8E5EA591A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63" y="1711863"/>
            <a:ext cx="4379428" cy="353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0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82980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919160" y="1811532"/>
            <a:ext cx="10595728" cy="4126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Pažljivo i konzistentno imenujte tabele i kolone poštujući konvenciju o imenovanju</a:t>
            </a:r>
          </a:p>
          <a:p>
            <a:pPr lvl="0">
              <a:lnSpc>
                <a:spcPct val="250000"/>
              </a:lnSpc>
              <a:defRPr/>
            </a:pPr>
            <a:r>
              <a:rPr lang="pl-PL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Za svaku kolonu u tabeli: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odaberite najmanji tip podatka koji pokriva domen atributa</a:t>
            </a: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pl-PL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Promene tipa podataka su skupe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Ako kolona može da prihvata samo određene vrednosti, obavezno upotrebite CHECK constraint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Redukujte broj kolona koje prihvataju NULL</a:t>
            </a: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3EF78E-F8A4-4EFD-926A-7AFB4361E150}"/>
              </a:ext>
            </a:extLst>
          </p:cNvPr>
          <p:cNvSpPr txBox="1">
            <a:spLocks/>
          </p:cNvSpPr>
          <p:nvPr/>
        </p:nvSpPr>
        <p:spPr>
          <a:xfrm>
            <a:off x="1013289" y="721631"/>
            <a:ext cx="9767367" cy="992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eorgia" panose="02040502050405020303" pitchFamily="18" charset="0"/>
                <a:ea typeface="+mj-ea"/>
                <a:cs typeface="Angsana New" panose="02020603050405020304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8D7DA"/>
              </a:buClr>
              <a:buSzTx/>
              <a:buFontTx/>
              <a:buNone/>
              <a:tabLst/>
              <a:defRPr/>
            </a:pPr>
            <a:r>
              <a:rPr kumimoji="0" lang="sr-Latn-RS" sz="7200" b="0" i="0" u="none" strike="noStrike" kern="1200" cap="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bas Neue" panose="020B0606020202050201" pitchFamily="34" charset="0"/>
                <a:ea typeface="Roboto" panose="02000000000000000000" pitchFamily="2" charset="0"/>
                <a:cs typeface="Angsana New" panose="02020603050405020304"/>
              </a:rPr>
              <a:t>Summary</a:t>
            </a:r>
            <a:endParaRPr kumimoji="0" lang="en-US" sz="7200" b="0" i="0" u="none" strike="noStrike" kern="1200" cap="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bas Neue" panose="020B0606020202050201" pitchFamily="34" charset="0"/>
              <a:ea typeface="Roboto" panose="02000000000000000000" pitchFamily="2" charset="0"/>
              <a:cs typeface="Angsana New" panose="020206030504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614349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3" y="6227178"/>
            <a:ext cx="7546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Preporu</a:t>
            </a:r>
            <a:r>
              <a:rPr kumimoji="0" 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č</a:t>
            </a:r>
            <a:r>
              <a:rPr kumimoji="0" lang="sr-Latn-RS" sz="3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ena literatura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7B0A0-1EAE-4770-8F96-142B56D85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145" y="766132"/>
            <a:ext cx="1764843" cy="2323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DF90A-BD27-4C0A-BB20-5B8AF56763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7" y="3405510"/>
            <a:ext cx="1898108" cy="2372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97E182-A475-4232-B4A1-760B0F7D3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1" y="3478041"/>
            <a:ext cx="1898109" cy="2346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6A9028-D24B-4FD1-A652-F58045631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76" y="3428999"/>
            <a:ext cx="1898109" cy="23491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A9F39D-43DC-48E2-9AD4-7CAA41B51A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28" y="780074"/>
            <a:ext cx="1898109" cy="23236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8CE59D-4981-44F5-86FB-F8A29CB852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677" y="707101"/>
            <a:ext cx="1898109" cy="23909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0BD4AF-7E81-48AE-85E0-4B177DA0A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5" y="709276"/>
            <a:ext cx="1898109" cy="22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83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16AB8D-8F2E-4FB8-8C18-4578987B0D45}"/>
              </a:ext>
            </a:extLst>
          </p:cNvPr>
          <p:cNvSpPr txBox="1"/>
          <p:nvPr/>
        </p:nvSpPr>
        <p:spPr>
          <a:xfrm>
            <a:off x="532434" y="6227178"/>
            <a:ext cx="709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s-Latn-BA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ubik" panose="02000604000000020004" pitchFamily="2" charset="-79"/>
                <a:cs typeface="Rubik" panose="02000604000000020004" pitchFamily="2" charset="-79"/>
              </a:rPr>
              <a:t>HVALA NA PAŽNJI!</a:t>
            </a:r>
            <a:endParaRPr lang="bs-Latn-BA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ubik" panose="02000604000000020004" pitchFamily="2" charset="-79"/>
              <a:cs typeface="Rubik" panose="020006040000000200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28936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Zašto je bitan dobar dizajn?</a:t>
            </a:r>
            <a:endParaRPr kumimoji="0" lang="bs-Latn-BA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4445541" y="1162469"/>
            <a:ext cx="6682902" cy="3434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Temelj projekta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Baza živi dosta duže od aplikacija i servisa koji je koriste</a:t>
            </a:r>
            <a:endParaRPr lang="bs-Latn-BA" dirty="0">
              <a:solidFill>
                <a:srgbClr val="282828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Promene su skupe i spore i greške najčešće ostaju zauvek</a:t>
            </a:r>
            <a:endParaRPr lang="bs-Latn-BA" dirty="0">
              <a:solidFill>
                <a:srgbClr val="282828"/>
              </a:solidFill>
              <a:latin typeface="Rubik" panose="02000604000000020004" pitchFamily="2" charset="-79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Ko ti je projektovo ovu bazu, brt?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Kvalitet BI/ML servisa zavisi od kvaliteta podataka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E03F4-5B2B-4D84-843F-B550BB168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7" y="904110"/>
            <a:ext cx="3334838" cy="419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2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Problemi sa db dizajnom</a:t>
            </a:r>
            <a:endParaRPr kumimoji="0" lang="bs-Latn-BA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4631972" y="958283"/>
            <a:ext cx="6682902" cy="204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Danas svi igraju fudbal &lt;&lt;&lt;  Danas svi rade u IT-u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Gde se uči dejtabejz dizajn?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Nedovoljno prisutna tema na konferencijama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494313-F6C2-40C8-8C78-E3FC08A99D4C}"/>
              </a:ext>
            </a:extLst>
          </p:cNvPr>
          <p:cNvSpPr/>
          <p:nvPr/>
        </p:nvSpPr>
        <p:spPr>
          <a:xfrm>
            <a:off x="6752936" y="4108620"/>
            <a:ext cx="21451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buClr>
                <a:srgbClr val="B8D7DA"/>
              </a:buClr>
              <a:defRPr/>
            </a:pPr>
            <a:r>
              <a:rPr lang="de-DE" sz="5400" b="1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0, 22%</a:t>
            </a:r>
            <a:endParaRPr lang="sr-Latn-RS" sz="5400" b="1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313011-D93A-48B7-AC9F-FF36B1FE4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24" y="689871"/>
            <a:ext cx="3848117" cy="2223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42F2B-37E2-4A9F-A796-54C14B6D2761}"/>
              </a:ext>
            </a:extLst>
          </p:cNvPr>
          <p:cNvSpPr txBox="1"/>
          <p:nvPr/>
        </p:nvSpPr>
        <p:spPr>
          <a:xfrm>
            <a:off x="944814" y="3891894"/>
            <a:ext cx="6682902" cy="1356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SQLSaturday Conference: 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naslova imaju u imenu sintagmu 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319855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Ko bi trebalo da dizajnira baze i tabele?</a:t>
            </a:r>
            <a:endParaRPr kumimoji="0" lang="bs-Latn-BA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4445541" y="1162469"/>
            <a:ext cx="6682902" cy="4357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Da nije možda...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                          ... dejtabejz dizajner?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24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24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Application developeri prave tabele!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.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DDFD3437-E25E-4E00-9D9E-5E62EED9E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48" y="1162469"/>
            <a:ext cx="3246294" cy="312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0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Problemi sa db dizajnom</a:t>
            </a:r>
            <a:endParaRPr kumimoji="0" lang="bs-Latn-BA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907750" y="727565"/>
            <a:ext cx="9971182" cy="2741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50000"/>
              </a:lnSpc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U svakom većem projektu trebalo bi da budu implementirana tri tipa db dizajna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konceptualni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logički </a:t>
            </a:r>
          </a:p>
          <a:p>
            <a:pPr marL="285750" lvl="0" indent="-28575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fizički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3C663-D953-4241-901B-13E739572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631" y="1647035"/>
            <a:ext cx="6560301" cy="36446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A1498DB-9AE2-45B3-B432-8A8B7B1B8597}"/>
              </a:ext>
            </a:extLst>
          </p:cNvPr>
          <p:cNvSpPr/>
          <p:nvPr/>
        </p:nvSpPr>
        <p:spPr>
          <a:xfrm>
            <a:off x="1415427" y="4642828"/>
            <a:ext cx="11977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457200">
              <a:buClr>
                <a:srgbClr val="B8D7DA"/>
              </a:buClr>
              <a:defRPr/>
            </a:pPr>
            <a:r>
              <a:rPr lang="sr-Latn-RS" sz="6000" b="1" dirty="0">
                <a:solidFill>
                  <a:prstClr val="black"/>
                </a:solidFill>
                <a:latin typeface="Segoe UI Light" panose="020B0502040204020203" pitchFamily="34" charset="0"/>
                <a:ea typeface="+mn-lt"/>
                <a:cs typeface="Segoe UI Light" panose="020B0502040204020203" pitchFamily="34" charset="0"/>
              </a:rPr>
              <a:t>ALI</a:t>
            </a:r>
            <a:endParaRPr lang="sr-Latn-RS" sz="1000" b="1" dirty="0">
              <a:solidFill>
                <a:prstClr val="black"/>
              </a:solidFill>
              <a:latin typeface="Segoe UI Light" panose="020B0502040204020203" pitchFamily="34" charset="0"/>
              <a:ea typeface="+mn-lt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0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A4A6383-FAD9-4633-93FC-BAFB8223727C}"/>
              </a:ext>
            </a:extLst>
          </p:cNvPr>
          <p:cNvSpPr txBox="1"/>
          <p:nvPr/>
        </p:nvSpPr>
        <p:spPr>
          <a:xfrm>
            <a:off x="532434" y="6227178"/>
            <a:ext cx="7095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Problemi sa db dizajnom</a:t>
            </a:r>
            <a:endParaRPr kumimoji="0" lang="bs-Latn-BA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1889385" y="3429000"/>
            <a:ext cx="9971182" cy="2049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Alat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Agile</a:t>
            </a: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s-Latn-BA" dirty="0">
                <a:solidFill>
                  <a:srgbClr val="282828"/>
                </a:solidFill>
                <a:latin typeface="Rubik" panose="02000604000000020004" pitchFamily="2" charset="-79"/>
                <a:cs typeface="Rubik" panose="02000604000000020004" pitchFamily="2" charset="-79"/>
              </a:rPr>
              <a:t>A</a:t>
            </a:r>
            <a:r>
              <a:rPr kumimoji="0" lang="bs-Latn-BA" sz="1800" b="0" i="0" u="none" strike="noStrike" kern="120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ktivni set podataka?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1B436-FDBE-4337-9EF7-03C95ED09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85" y="620516"/>
            <a:ext cx="5852172" cy="306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2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D4430C-1DF6-4346-88EA-6FD00ACCEB94}"/>
              </a:ext>
            </a:extLst>
          </p:cNvPr>
          <p:cNvSpPr txBox="1"/>
          <p:nvPr/>
        </p:nvSpPr>
        <p:spPr>
          <a:xfrm>
            <a:off x="1404595" y="3245793"/>
            <a:ext cx="9916998" cy="1895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1" i="0" u="none" strike="noStrike" kern="1200" cap="all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Rubik" panose="02000604000000020004" pitchFamily="2" charset="-79"/>
                <a:ea typeface="+mn-ea"/>
                <a:cs typeface="Rubik" panose="02000604000000020004" pitchFamily="2" charset="-79"/>
              </a:rPr>
              <a:t>DO NOT CREATE TABLE IN TWO MINUTES!</a:t>
            </a:r>
            <a:endParaRPr kumimoji="0" lang="bs-Latn-BA" sz="3200" b="1" i="0" u="none" strike="noStrike" kern="1200" cap="all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bs-Latn-BA" sz="1800" b="0" i="0" u="none" strike="noStrike" kern="1200" cap="none" spc="0" normalizeH="0" baseline="0" noProof="0" dirty="0">
              <a:ln>
                <a:noFill/>
              </a:ln>
              <a:solidFill>
                <a:srgbClr val="282828"/>
              </a:solidFill>
              <a:effectLst/>
              <a:uLnTx/>
              <a:uFillTx/>
              <a:latin typeface="Rubik" panose="02000604000000020004" pitchFamily="2" charset="-79"/>
              <a:ea typeface="+mn-ea"/>
              <a:cs typeface="Rubik" panose="02000604000000020004" pitchFamily="2" charset="-79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73F5A786-89FE-4CC5-8122-12B78A0A6F31}"/>
              </a:ext>
            </a:extLst>
          </p:cNvPr>
          <p:cNvSpPr txBox="1">
            <a:spLocks/>
          </p:cNvSpPr>
          <p:nvPr/>
        </p:nvSpPr>
        <p:spPr>
          <a:xfrm>
            <a:off x="4852354" y="1065598"/>
            <a:ext cx="2250523" cy="31278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99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21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E42AADF2AF9B4EACE07623B0E47558" ma:contentTypeVersion="13" ma:contentTypeDescription="Create a new document." ma:contentTypeScope="" ma:versionID="42a951dae0fa6419c790d481ce4c6ee6">
  <xsd:schema xmlns:xsd="http://www.w3.org/2001/XMLSchema" xmlns:xs="http://www.w3.org/2001/XMLSchema" xmlns:p="http://schemas.microsoft.com/office/2006/metadata/properties" xmlns:ns3="f2232665-641f-4189-9cea-74ca91d9c5dc" xmlns:ns4="5ee56b56-49f8-4be5-ab16-2c85dbf1399d" targetNamespace="http://schemas.microsoft.com/office/2006/metadata/properties" ma:root="true" ma:fieldsID="b3720717e94e96dcc4453a1555bdcc8a" ns3:_="" ns4:_="">
    <xsd:import namespace="f2232665-641f-4189-9cea-74ca91d9c5dc"/>
    <xsd:import namespace="5ee56b56-49f8-4be5-ab16-2c85dbf1399d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232665-641f-4189-9cea-74ca91d9c5d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e56b56-49f8-4be5-ab16-2c85dbf139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BED0DA-77A4-4F77-B9D8-6904471AB6F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CD08DF0-0C02-4BCE-9D38-BFB15B541F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47D2EC-3634-4E1A-B5B1-35522F4DBF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232665-641f-4189-9cea-74ca91d9c5dc"/>
    <ds:schemaRef ds:uri="5ee56b56-49f8-4be5-ab16-2c85dbf1399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1350</Words>
  <Application>Microsoft Office PowerPoint</Application>
  <PresentationFormat>Widescreen</PresentationFormat>
  <Paragraphs>224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Bebas Neue</vt:lpstr>
      <vt:lpstr>Calibri</vt:lpstr>
      <vt:lpstr>Calibri Light</vt:lpstr>
      <vt:lpstr>Consolas</vt:lpstr>
      <vt:lpstr>Courier New</vt:lpstr>
      <vt:lpstr>Lucida Console</vt:lpstr>
      <vt:lpstr>Rubik</vt:lpstr>
      <vt:lpstr>Segoe UI Light</vt:lpstr>
      <vt:lpstr>Tahoma</vt:lpstr>
      <vt:lpstr>Office Theme</vt:lpstr>
      <vt:lpstr>PowerPoint Presentation</vt:lpstr>
      <vt:lpstr>Miloš Radivojević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Armin Čičak</dc:creator>
  <cp:lastModifiedBy>Milos Radivojevic</cp:lastModifiedBy>
  <cp:revision>31</cp:revision>
  <dcterms:created xsi:type="dcterms:W3CDTF">2020-09-24T06:28:59Z</dcterms:created>
  <dcterms:modified xsi:type="dcterms:W3CDTF">2020-10-20T12:20:29Z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0x010100E9E42AADF2AF9B4EACE07623B0E47558</vt:lpwstr>
  </property>
</Properties>
</file>